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2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45338F-C940-4547-B3D2-DE14CE485E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6000" dirty="0"/>
              <a:t>Obstipatie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03B0C35-273A-4810-8D76-5A57559CA5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Verstopping van de darmen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77FACA8A-CF45-4ED0-90E3-B018223694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5256" y="793141"/>
            <a:ext cx="5441267" cy="5958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889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624D9B-C404-4ADD-943C-0E700187E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Osmotische laxantia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466B0EF-0219-44C4-B036-C39F52A54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houden vocht vast in de darm</a:t>
            </a:r>
          </a:p>
          <a:p>
            <a:r>
              <a:rPr lang="nl-NL" sz="2000" dirty="0"/>
              <a:t>Ontlasting blijft zachter en heeft meer volume</a:t>
            </a:r>
          </a:p>
          <a:p>
            <a:r>
              <a:rPr lang="nl-NL" sz="2000" dirty="0"/>
              <a:t>Door het grotere volume wordt darmwand geprikkeld</a:t>
            </a:r>
          </a:p>
          <a:p>
            <a:r>
              <a:rPr lang="nl-NL" sz="2000" dirty="0"/>
              <a:t>Lactulose</a:t>
            </a:r>
          </a:p>
          <a:p>
            <a:r>
              <a:rPr lang="nl-NL" sz="2000" dirty="0" err="1"/>
              <a:t>Macrogol</a:t>
            </a:r>
            <a:endParaRPr lang="nl-NL" sz="2000" dirty="0"/>
          </a:p>
          <a:p>
            <a:pPr marL="0" indent="0">
              <a:buNone/>
            </a:pP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2502200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0BE51B-9823-42B2-9408-13D9DD452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Volume vergrotende middelen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1DC4ED2-3BB3-4399-863F-E43705189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Middelen die de darm vullen</a:t>
            </a:r>
          </a:p>
          <a:p>
            <a:r>
              <a:rPr lang="nl-NL" sz="2000" dirty="0"/>
              <a:t>Bevatten vezels waardoor vocht vast gehouden wordt en ontlasting zachter blijft</a:t>
            </a:r>
          </a:p>
          <a:p>
            <a:r>
              <a:rPr lang="nl-NL" sz="2000" dirty="0"/>
              <a:t>Veel bij drinken</a:t>
            </a:r>
          </a:p>
          <a:p>
            <a:r>
              <a:rPr lang="nl-NL" sz="2000" dirty="0" err="1"/>
              <a:t>Psylliumzaad</a:t>
            </a:r>
            <a:r>
              <a:rPr lang="nl-NL" sz="2000" dirty="0"/>
              <a:t> ( </a:t>
            </a:r>
            <a:r>
              <a:rPr lang="nl-NL" sz="2000" dirty="0" err="1"/>
              <a:t>metamucil</a:t>
            </a:r>
            <a:r>
              <a:rPr lang="nl-NL" sz="2000"/>
              <a:t>, volcolon)</a:t>
            </a:r>
            <a:endParaRPr lang="nl-NL" sz="2000" dirty="0"/>
          </a:p>
          <a:p>
            <a:r>
              <a:rPr lang="nl-NL" sz="2000" dirty="0"/>
              <a:t>zemelen</a:t>
            </a:r>
          </a:p>
        </p:txBody>
      </p:sp>
    </p:spTree>
    <p:extLst>
      <p:ext uri="{BB962C8B-B14F-4D97-AF65-F5344CB8AC3E}">
        <p14:creationId xmlns:p14="http://schemas.microsoft.com/office/powerpoint/2010/main" val="3758806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BE8C7D-6154-4A3B-9375-2838C3CAB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Wanneer spreekt men van obstipatie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49732A4E-C433-4214-853A-C1A09EE6B325}"/>
              </a:ext>
            </a:extLst>
          </p:cNvPr>
          <p:cNvSpPr txBox="1"/>
          <p:nvPr/>
        </p:nvSpPr>
        <p:spPr>
          <a:xfrm>
            <a:off x="926926" y="2555310"/>
            <a:ext cx="106340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/>
              <a:t>Wanneer men minder vaak ontlasting heeft dan men gewend is</a:t>
            </a:r>
          </a:p>
        </p:txBody>
      </p:sp>
      <p:pic>
        <p:nvPicPr>
          <p:cNvPr id="1026" name="Picture 2" descr="Image result for poep smiley">
            <a:extLst>
              <a:ext uri="{FF2B5EF4-FFF2-40B4-BE49-F238E27FC236}">
                <a16:creationId xmlns:a16="http://schemas.microsoft.com/office/drawing/2014/main" id="{A960D8D6-80E2-4ECA-9399-BD2BB5FD48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5908" y="3977405"/>
            <a:ext cx="3820438" cy="20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3123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C1455F-B9D5-426B-AD2F-C9E47FD1E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Symptomen: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657EF16-59A1-4BA9-8542-FD0766045F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000" dirty="0"/>
              <a:t>De ontlasting komt minder vaak.</a:t>
            </a:r>
          </a:p>
          <a:p>
            <a:r>
              <a:rPr lang="nl-NL" sz="2000" dirty="0"/>
              <a:t>De ontlasting is hard, droog en keutelig.</a:t>
            </a:r>
          </a:p>
          <a:p>
            <a:r>
              <a:rPr lang="nl-NL" sz="2000" dirty="0"/>
              <a:t>Het poepen kan pijn doen.</a:t>
            </a:r>
          </a:p>
          <a:p>
            <a:r>
              <a:rPr lang="nl-NL" sz="2000" dirty="0"/>
              <a:t>Je kunt buikpijn of buikkrampen krijgen. </a:t>
            </a:r>
          </a:p>
          <a:p>
            <a:r>
              <a:rPr lang="nl-NL" sz="2000" dirty="0"/>
              <a:t>Je moet hard persen.</a:t>
            </a:r>
          </a:p>
          <a:p>
            <a:r>
              <a:rPr lang="nl-NL" sz="2000" dirty="0"/>
              <a:t>Gevoel hebben dat je nog niet klaar bent. </a:t>
            </a:r>
          </a:p>
          <a:p>
            <a:r>
              <a:rPr lang="nl-NL" sz="2000" dirty="0"/>
              <a:t>Onregelmatig </a:t>
            </a:r>
          </a:p>
          <a:p>
            <a:r>
              <a:rPr lang="nl-NL" sz="2000" dirty="0"/>
              <a:t>Opgezwollen buik/ opgeblazen gevoel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7DABC56-B9A6-43D6-A66A-ED10AC127E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3065020"/>
            <a:ext cx="5071718" cy="2449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452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013BFC-114D-4D2D-8192-81C7FE9A2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Mogelijke oorzaken: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2BEDF19-48FC-47BA-AE6E-874660F31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082518"/>
          </a:xfrm>
        </p:spPr>
        <p:txBody>
          <a:bodyPr>
            <a:normAutofit/>
          </a:bodyPr>
          <a:lstStyle/>
          <a:p>
            <a:r>
              <a:rPr lang="nl-NL" sz="2000" dirty="0"/>
              <a:t>Weinig drinken.</a:t>
            </a:r>
          </a:p>
          <a:p>
            <a:r>
              <a:rPr lang="nl-NL" sz="2000" dirty="0"/>
              <a:t>Onvoldoende vezelrijk voedsel.</a:t>
            </a:r>
          </a:p>
          <a:p>
            <a:r>
              <a:rPr lang="nl-NL" sz="2000" dirty="0"/>
              <a:t>Weinig lichaamsbeweging.</a:t>
            </a:r>
          </a:p>
          <a:p>
            <a:r>
              <a:rPr lang="nl-NL" sz="2000" dirty="0"/>
              <a:t>Spieren onder in het bekken werken niet goed mee.</a:t>
            </a:r>
          </a:p>
          <a:p>
            <a:r>
              <a:rPr lang="nl-NL" sz="2000" dirty="0"/>
              <a:t>Niet naar het toilet gaan als je aandrang voelt.</a:t>
            </a:r>
          </a:p>
          <a:p>
            <a:r>
              <a:rPr lang="nl-NL" sz="2000" dirty="0"/>
              <a:t>Spanning, drukte en afleiding.</a:t>
            </a:r>
          </a:p>
          <a:p>
            <a:r>
              <a:rPr lang="nl-NL" sz="2000" dirty="0"/>
              <a:t>Medicijnen met een verstoppende werking.</a:t>
            </a:r>
          </a:p>
          <a:p>
            <a:r>
              <a:rPr lang="nl-NL" sz="2000" dirty="0"/>
              <a:t>Zwangerschap</a:t>
            </a:r>
          </a:p>
          <a:p>
            <a:r>
              <a:rPr lang="nl-NL" sz="2000" dirty="0"/>
              <a:t>voedselallergie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BBE63E4D-125F-414A-8784-4638FFE7A0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2821" y="3535769"/>
            <a:ext cx="3964718" cy="3322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543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A21EB5-ED11-40C3-B74E-5298277EB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Onderzoeken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8E59F70-3436-4BF2-B2F5-A22DAB4AC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nl-NL" sz="2000" dirty="0"/>
          </a:p>
          <a:p>
            <a:endParaRPr lang="nl-NL" sz="2000" dirty="0"/>
          </a:p>
          <a:p>
            <a:r>
              <a:rPr lang="nl-NL" sz="2000" dirty="0"/>
              <a:t>Diagnose gesteld op basis van klachtenpatroon.</a:t>
            </a:r>
          </a:p>
          <a:p>
            <a:r>
              <a:rPr lang="nl-NL" sz="2000" dirty="0"/>
              <a:t>Lichamelijk onderzoek</a:t>
            </a:r>
          </a:p>
          <a:p>
            <a:r>
              <a:rPr lang="nl-NL" sz="2000" dirty="0"/>
              <a:t>Eventueel inwendig onderzoek </a:t>
            </a:r>
            <a:r>
              <a:rPr lang="nl-NL" sz="2000" dirty="0">
                <a:sym typeface="Wingdings" panose="05000000000000000000" pitchFamily="2" charset="2"/>
              </a:rPr>
              <a:t> rectaal toucher</a:t>
            </a:r>
          </a:p>
          <a:p>
            <a:r>
              <a:rPr lang="nl-NL" sz="2000" dirty="0" err="1">
                <a:sym typeface="Wingdings" panose="05000000000000000000" pitchFamily="2" charset="2"/>
              </a:rPr>
              <a:t>Coloscopie</a:t>
            </a:r>
            <a:r>
              <a:rPr lang="nl-NL" sz="2000" dirty="0">
                <a:sym typeface="Wingdings" panose="05000000000000000000" pitchFamily="2" charset="2"/>
              </a:rPr>
              <a:t>/ endoscopie in het ziekenhuis </a:t>
            </a:r>
          </a:p>
          <a:p>
            <a:r>
              <a:rPr lang="nl-NL" sz="2000" dirty="0">
                <a:sym typeface="Wingdings" panose="05000000000000000000" pitchFamily="2" charset="2"/>
              </a:rPr>
              <a:t>Echoscopie</a:t>
            </a:r>
          </a:p>
          <a:p>
            <a:r>
              <a:rPr lang="nl-NL" sz="2000" dirty="0">
                <a:sym typeface="Wingdings" panose="05000000000000000000" pitchFamily="2" charset="2"/>
              </a:rPr>
              <a:t>Feces onderzoek</a:t>
            </a:r>
          </a:p>
          <a:p>
            <a:r>
              <a:rPr lang="nl-NL" sz="2000" dirty="0">
                <a:sym typeface="Wingdings" panose="05000000000000000000" pitchFamily="2" charset="2"/>
              </a:rPr>
              <a:t>Röntgen onderzoek </a:t>
            </a:r>
          </a:p>
          <a:p>
            <a:endParaRPr lang="nl-NL" sz="2000" dirty="0">
              <a:sym typeface="Wingdings" panose="05000000000000000000" pitchFamily="2" charset="2"/>
            </a:endParaRPr>
          </a:p>
          <a:p>
            <a:endParaRPr lang="nl-NL" sz="2000" dirty="0">
              <a:sym typeface="Wingdings" panose="05000000000000000000" pitchFamily="2" charset="2"/>
            </a:endParaRPr>
          </a:p>
          <a:p>
            <a:endParaRPr lang="nl-NL" sz="2000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DB4609B-862B-4619-A485-94D40516BC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3681" y="3286539"/>
            <a:ext cx="4739436" cy="3262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439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D18703-FA2E-4256-A04F-4FA972E56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Eventuele complicaties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E581EE9-10A9-4C3D-A823-8F9EC8940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l-NL" sz="2000" dirty="0"/>
          </a:p>
          <a:p>
            <a:endParaRPr lang="nl-NL" sz="2000" dirty="0"/>
          </a:p>
          <a:p>
            <a:endParaRPr lang="nl-NL" sz="2000" dirty="0"/>
          </a:p>
          <a:p>
            <a:r>
              <a:rPr lang="nl-NL" sz="2000" dirty="0"/>
              <a:t>Scheurtjes rond de anus</a:t>
            </a:r>
          </a:p>
          <a:p>
            <a:r>
              <a:rPr lang="nl-NL" sz="2000" dirty="0"/>
              <a:t>Aambeien </a:t>
            </a:r>
          </a:p>
          <a:p>
            <a:r>
              <a:rPr lang="nl-NL" sz="2000" dirty="0"/>
              <a:t>Diverticulitis</a:t>
            </a:r>
          </a:p>
          <a:p>
            <a:r>
              <a:rPr lang="nl-NL" sz="2000" dirty="0"/>
              <a:t>Overloopdiarree</a:t>
            </a:r>
          </a:p>
          <a:p>
            <a:r>
              <a:rPr lang="nl-NL" sz="2000" dirty="0"/>
              <a:t>liesbreuk</a:t>
            </a:r>
          </a:p>
          <a:p>
            <a:endParaRPr lang="nl-NL" sz="2000" dirty="0"/>
          </a:p>
          <a:p>
            <a:endParaRPr lang="nl-NL" sz="2000" dirty="0"/>
          </a:p>
          <a:p>
            <a:endParaRPr lang="nl-NL" sz="2000" dirty="0"/>
          </a:p>
          <a:p>
            <a:endParaRPr lang="nl-NL" sz="2000" dirty="0"/>
          </a:p>
          <a:p>
            <a:endParaRPr lang="nl-NL" sz="2000" dirty="0"/>
          </a:p>
          <a:p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518138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45DF39-7D98-458E-949E-290D3A404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Eventuele maatregelen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DA13B40-7392-4BC2-923C-1A67A2AB4C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1,5 tot 2 liter per dag drinken.</a:t>
            </a:r>
          </a:p>
          <a:p>
            <a:r>
              <a:rPr lang="nl-NL" sz="2000" dirty="0"/>
              <a:t>Gezonde voeding: vezels</a:t>
            </a:r>
          </a:p>
          <a:p>
            <a:r>
              <a:rPr lang="nl-NL" sz="2000" dirty="0"/>
              <a:t>Voldoende beweging: bijv. halfuur per dag wandelen</a:t>
            </a:r>
          </a:p>
          <a:p>
            <a:r>
              <a:rPr lang="nl-NL" sz="2000" dirty="0"/>
              <a:t>Toiletgang, voel je aandrang? Gaan!</a:t>
            </a:r>
          </a:p>
          <a:p>
            <a:endParaRPr lang="nl-NL" sz="2000" dirty="0"/>
          </a:p>
          <a:p>
            <a:endParaRPr lang="nl-NL" sz="2000" dirty="0"/>
          </a:p>
          <a:p>
            <a:endParaRPr lang="nl-NL" sz="2000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D563685-A67A-4441-AC19-3D951DC0DC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1637" y="2122463"/>
            <a:ext cx="3052689" cy="228951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6731CEA4-2E85-45B2-BDF7-55FBFB3ABC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828" y="4529797"/>
            <a:ext cx="2825181" cy="20623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0980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3F3576-617C-4B8E-8E68-362523C03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Geneesmiddelen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5AA5E5D-B450-4302-89B7-62DCB3128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Contactlaxantia</a:t>
            </a:r>
          </a:p>
          <a:p>
            <a:r>
              <a:rPr lang="nl-NL" sz="2000" dirty="0"/>
              <a:t>Osmotische laxantia</a:t>
            </a:r>
          </a:p>
          <a:p>
            <a:r>
              <a:rPr lang="nl-NL" sz="2000" dirty="0"/>
              <a:t>Volume vergrotende middelen</a:t>
            </a:r>
          </a:p>
          <a:p>
            <a:endParaRPr lang="nl-NL" sz="2000" dirty="0"/>
          </a:p>
          <a:p>
            <a:pPr marL="0" indent="0">
              <a:buNone/>
            </a:pPr>
            <a:endParaRPr lang="nl-NL" sz="2000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BE9AB8B4-0CD1-41FA-B4DD-A31AA7F0C3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3869" y="3429000"/>
            <a:ext cx="3810000" cy="25273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841106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8C4DCE-4896-49B2-B872-D686269A4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contactlaxantia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B543E1B-B22D-4B16-B800-116821708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Prikkelen de darmwand</a:t>
            </a:r>
          </a:p>
          <a:p>
            <a:r>
              <a:rPr lang="nl-NL" sz="2000" dirty="0"/>
              <a:t>Worden in het ziekenhuis gebruikt voor een darmonderzoek</a:t>
            </a:r>
          </a:p>
          <a:p>
            <a:r>
              <a:rPr lang="nl-NL" sz="2000" dirty="0"/>
              <a:t>Bijwerking : krampen en diarree</a:t>
            </a:r>
          </a:p>
          <a:p>
            <a:r>
              <a:rPr lang="nl-NL" sz="2000" dirty="0"/>
              <a:t>Niet langer dan 3 dagen achter elkaar gebruiken en ‘s avonds innemen</a:t>
            </a:r>
          </a:p>
          <a:p>
            <a:r>
              <a:rPr lang="nl-NL" sz="2000" dirty="0"/>
              <a:t>Bisacodyl</a:t>
            </a:r>
          </a:p>
          <a:p>
            <a:r>
              <a:rPr lang="nl-NL" sz="2000" dirty="0"/>
              <a:t>Microlax</a:t>
            </a:r>
          </a:p>
          <a:p>
            <a:r>
              <a:rPr lang="nl-NL" sz="2000" dirty="0"/>
              <a:t>Klysma’s</a:t>
            </a:r>
          </a:p>
        </p:txBody>
      </p:sp>
    </p:spTree>
    <p:extLst>
      <p:ext uri="{BB962C8B-B14F-4D97-AF65-F5344CB8AC3E}">
        <p14:creationId xmlns:p14="http://schemas.microsoft.com/office/powerpoint/2010/main" val="222216214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76</TotalTime>
  <Words>278</Words>
  <Application>Microsoft Office PowerPoint</Application>
  <PresentationFormat>Breedbeeld</PresentationFormat>
  <Paragraphs>77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6" baseType="lpstr">
      <vt:lpstr>Arial</vt:lpstr>
      <vt:lpstr>Gill Sans MT</vt:lpstr>
      <vt:lpstr>Wingdings</vt:lpstr>
      <vt:lpstr>Wingdings 2</vt:lpstr>
      <vt:lpstr>Dividend</vt:lpstr>
      <vt:lpstr>Obstipatie</vt:lpstr>
      <vt:lpstr>Wanneer spreekt men van obstipatie</vt:lpstr>
      <vt:lpstr>Symptomen:</vt:lpstr>
      <vt:lpstr>Mogelijke oorzaken:</vt:lpstr>
      <vt:lpstr>Onderzoeken</vt:lpstr>
      <vt:lpstr>Eventuele complicaties</vt:lpstr>
      <vt:lpstr>Eventuele maatregelen</vt:lpstr>
      <vt:lpstr>Geneesmiddelen </vt:lpstr>
      <vt:lpstr>contactlaxantia</vt:lpstr>
      <vt:lpstr>Osmotische laxantia</vt:lpstr>
      <vt:lpstr>Volume vergrotende middelen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Obstipatie</dc:title>
  <dc:creator>Beheerder</dc:creator>
  <cp:lastModifiedBy>LAPTOP</cp:lastModifiedBy>
  <cp:revision>10</cp:revision>
  <dcterms:created xsi:type="dcterms:W3CDTF">2018-04-02T16:35:35Z</dcterms:created>
  <dcterms:modified xsi:type="dcterms:W3CDTF">2019-03-01T12:32:48Z</dcterms:modified>
</cp:coreProperties>
</file>